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2" r:id="rId7"/>
    <p:sldId id="264" r:id="rId8"/>
    <p:sldId id="265"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Canva Sans Bold" panose="020B0604020202020204" charset="0"/>
      <p:regular r:id="rId14"/>
    </p:embeddedFont>
    <p:embeddedFont>
      <p:font typeface="DM Sans" pitchFamily="2" charset="0"/>
      <p:regular r:id="rId15"/>
      <p:bold r:id="rId16"/>
      <p:italic r:id="rId17"/>
      <p:boldItalic r:id="rId18"/>
    </p:embeddedFont>
    <p:embeddedFont>
      <p:font typeface="DM Sans Italics" panose="020B0604020202020204" charset="0"/>
      <p:regular r:id="rId19"/>
    </p:embeddedFont>
    <p:embeddedFont>
      <p:font typeface="Now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2" autoAdjust="0"/>
  </p:normalViewPr>
  <p:slideViewPr>
    <p:cSldViewPr>
      <p:cViewPr varScale="1">
        <p:scale>
          <a:sx n="53" d="100"/>
          <a:sy n="53" d="100"/>
        </p:scale>
        <p:origin x="792" y="2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jpeg>
</file>

<file path=ppt/media/image26.jpe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7.pn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7.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23.png"/><Relationship Id="rId9" Type="http://schemas.openxmlformats.org/officeDocument/2006/relationships/image" Target="../media/image26.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748409">
            <a:off x="-1871927" y="7973496"/>
            <a:ext cx="6755091" cy="6130246"/>
          </a:xfrm>
          <a:custGeom>
            <a:avLst/>
            <a:gdLst/>
            <a:ahLst/>
            <a:cxnLst/>
            <a:rect l="l" t="t" r="r" b="b"/>
            <a:pathLst>
              <a:path w="6755091" h="6130246">
                <a:moveTo>
                  <a:pt x="0" y="0"/>
                </a:moveTo>
                <a:lnTo>
                  <a:pt x="6755092" y="0"/>
                </a:lnTo>
                <a:lnTo>
                  <a:pt x="6755092" y="6130246"/>
                </a:lnTo>
                <a:lnTo>
                  <a:pt x="0" y="6130246"/>
                </a:lnTo>
                <a:lnTo>
                  <a:pt x="0" y="0"/>
                </a:lnTo>
                <a:close/>
              </a:path>
            </a:pathLst>
          </a:custGeom>
          <a:blipFill>
            <a:blip r:embed="rId3"/>
            <a:stretch>
              <a:fillRect/>
            </a:stretch>
          </a:blipFill>
        </p:spPr>
      </p:sp>
      <p:sp>
        <p:nvSpPr>
          <p:cNvPr id="4" name="Freeform 4"/>
          <p:cNvSpPr/>
          <p:nvPr/>
        </p:nvSpPr>
        <p:spPr>
          <a:xfrm rot="2223819">
            <a:off x="10214960" y="-5715833"/>
            <a:ext cx="12596877" cy="11431666"/>
          </a:xfrm>
          <a:custGeom>
            <a:avLst/>
            <a:gdLst/>
            <a:ahLst/>
            <a:cxnLst/>
            <a:rect l="l" t="t" r="r" b="b"/>
            <a:pathLst>
              <a:path w="12596877" h="11431666">
                <a:moveTo>
                  <a:pt x="0" y="0"/>
                </a:moveTo>
                <a:lnTo>
                  <a:pt x="12596877" y="0"/>
                </a:lnTo>
                <a:lnTo>
                  <a:pt x="12596877" y="11431666"/>
                </a:lnTo>
                <a:lnTo>
                  <a:pt x="0" y="11431666"/>
                </a:lnTo>
                <a:lnTo>
                  <a:pt x="0" y="0"/>
                </a:lnTo>
                <a:close/>
              </a:path>
            </a:pathLst>
          </a:custGeom>
          <a:blipFill>
            <a:blip r:embed="rId3"/>
            <a:stretch>
              <a:fillRect/>
            </a:stretch>
          </a:blipFill>
        </p:spPr>
      </p:sp>
      <p:sp>
        <p:nvSpPr>
          <p:cNvPr id="5" name="Freeform 5"/>
          <p:cNvSpPr/>
          <p:nvPr/>
        </p:nvSpPr>
        <p:spPr>
          <a:xfrm>
            <a:off x="-1028700" y="-143539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6" name="Freeform 6"/>
          <p:cNvSpPr/>
          <p:nvPr/>
        </p:nvSpPr>
        <p:spPr>
          <a:xfrm rot="-8194833">
            <a:off x="14482979" y="8370874"/>
            <a:ext cx="5020066" cy="5020066"/>
          </a:xfrm>
          <a:custGeom>
            <a:avLst/>
            <a:gdLst/>
            <a:ahLst/>
            <a:cxnLst/>
            <a:rect l="l" t="t" r="r" b="b"/>
            <a:pathLst>
              <a:path w="5020066" h="5020066">
                <a:moveTo>
                  <a:pt x="0" y="0"/>
                </a:moveTo>
                <a:lnTo>
                  <a:pt x="5020067" y="0"/>
                </a:lnTo>
                <a:lnTo>
                  <a:pt x="5020067" y="5020066"/>
                </a:lnTo>
                <a:lnTo>
                  <a:pt x="0" y="5020066"/>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3086100" y="4655084"/>
            <a:ext cx="3652782" cy="951598"/>
          </a:xfrm>
          <a:prstGeom prst="rect">
            <a:avLst/>
          </a:prstGeom>
        </p:spPr>
        <p:txBody>
          <a:bodyPr lIns="0" tIns="0" rIns="0" bIns="0" rtlCol="0" anchor="t">
            <a:spAutoFit/>
          </a:bodyPr>
          <a:lstStyle/>
          <a:p>
            <a:pPr>
              <a:lnSpc>
                <a:spcPts val="7791"/>
              </a:lnSpc>
            </a:pPr>
            <a:r>
              <a:rPr lang="en-US" sz="5687">
                <a:solidFill>
                  <a:srgbClr val="B100E8"/>
                </a:solidFill>
                <a:latin typeface="Now Bold"/>
              </a:rPr>
              <a:t>PROJECT</a:t>
            </a:r>
          </a:p>
        </p:txBody>
      </p:sp>
      <p:sp>
        <p:nvSpPr>
          <p:cNvPr id="12" name="TextBox 12"/>
          <p:cNvSpPr txBox="1"/>
          <p:nvPr/>
        </p:nvSpPr>
        <p:spPr>
          <a:xfrm>
            <a:off x="1691593" y="2100342"/>
            <a:ext cx="8547187" cy="1314142"/>
          </a:xfrm>
          <a:prstGeom prst="rect">
            <a:avLst/>
          </a:prstGeom>
        </p:spPr>
        <p:txBody>
          <a:bodyPr lIns="0" tIns="0" rIns="0" bIns="0" rtlCol="0" anchor="t">
            <a:spAutoFit/>
          </a:bodyPr>
          <a:lstStyle/>
          <a:p>
            <a:pPr>
              <a:lnSpc>
                <a:spcPts val="10645"/>
              </a:lnSpc>
            </a:pPr>
            <a:r>
              <a:rPr lang="en-US" sz="7658" dirty="0">
                <a:solidFill>
                  <a:srgbClr val="048AFF"/>
                </a:solidFill>
                <a:latin typeface="Now Bold"/>
              </a:rPr>
              <a:t>NEURO-SCAN</a:t>
            </a:r>
          </a:p>
        </p:txBody>
      </p:sp>
      <p:sp>
        <p:nvSpPr>
          <p:cNvPr id="13" name="TextBox 13"/>
          <p:cNvSpPr txBox="1"/>
          <p:nvPr/>
        </p:nvSpPr>
        <p:spPr>
          <a:xfrm>
            <a:off x="1691593" y="6280979"/>
            <a:ext cx="2692728" cy="435778"/>
          </a:xfrm>
          <a:prstGeom prst="rect">
            <a:avLst/>
          </a:prstGeom>
        </p:spPr>
        <p:txBody>
          <a:bodyPr lIns="0" tIns="0" rIns="0" bIns="0" rtlCol="0" anchor="t">
            <a:spAutoFit/>
          </a:bodyPr>
          <a:lstStyle/>
          <a:p>
            <a:pPr marL="0" lvl="0" indent="0" algn="l">
              <a:lnSpc>
                <a:spcPts val="3583"/>
              </a:lnSpc>
              <a:spcBef>
                <a:spcPct val="0"/>
              </a:spcBef>
            </a:pPr>
            <a:r>
              <a:rPr lang="en-US" sz="2913">
                <a:solidFill>
                  <a:srgbClr val="FFFAEB"/>
                </a:solidFill>
                <a:latin typeface="DM Sans Italics"/>
              </a:rPr>
              <a:t>Presented by: </a:t>
            </a:r>
          </a:p>
        </p:txBody>
      </p:sp>
      <p:sp>
        <p:nvSpPr>
          <p:cNvPr id="14" name="TextBox 14"/>
          <p:cNvSpPr txBox="1"/>
          <p:nvPr/>
        </p:nvSpPr>
        <p:spPr>
          <a:xfrm>
            <a:off x="4384321" y="6233354"/>
            <a:ext cx="7316383" cy="2078326"/>
          </a:xfrm>
          <a:prstGeom prst="rect">
            <a:avLst/>
          </a:prstGeom>
        </p:spPr>
        <p:txBody>
          <a:bodyPr lIns="0" tIns="0" rIns="0" bIns="0" rtlCol="0" anchor="t">
            <a:spAutoFit/>
          </a:bodyPr>
          <a:lstStyle/>
          <a:p>
            <a:pPr>
              <a:lnSpc>
                <a:spcPts val="4073"/>
              </a:lnSpc>
            </a:pPr>
            <a:r>
              <a:rPr lang="en-US" sz="2910" dirty="0">
                <a:solidFill>
                  <a:srgbClr val="FFFFFF"/>
                </a:solidFill>
                <a:latin typeface="DM Sans"/>
              </a:rPr>
              <a:t>Dhruv Sharma 20120803120, IT </a:t>
            </a:r>
          </a:p>
          <a:p>
            <a:pPr>
              <a:lnSpc>
                <a:spcPts val="4073"/>
              </a:lnSpc>
            </a:pPr>
            <a:r>
              <a:rPr lang="en-US" sz="2910" dirty="0">
                <a:solidFill>
                  <a:srgbClr val="FFFFFF"/>
                </a:solidFill>
                <a:latin typeface="DM Sans"/>
              </a:rPr>
              <a:t>Monish Tyagi 08020803120, IT </a:t>
            </a:r>
          </a:p>
          <a:p>
            <a:pPr>
              <a:lnSpc>
                <a:spcPts val="4073"/>
              </a:lnSpc>
            </a:pPr>
            <a:r>
              <a:rPr lang="en-US" sz="2910" dirty="0">
                <a:solidFill>
                  <a:srgbClr val="FFFFFF"/>
                </a:solidFill>
                <a:latin typeface="DM Sans"/>
              </a:rPr>
              <a:t>Rajat Sharma 09320803120, IT </a:t>
            </a:r>
          </a:p>
          <a:p>
            <a:pPr algn="just">
              <a:lnSpc>
                <a:spcPts val="4073"/>
              </a:lnSpc>
            </a:pPr>
            <a:r>
              <a:rPr lang="en-US" sz="2910" dirty="0">
                <a:solidFill>
                  <a:srgbClr val="FFFFFF"/>
                </a:solidFill>
                <a:latin typeface="DM Sans"/>
              </a:rPr>
              <a:t>Ankit Gupta 01520803120, IT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2223819">
            <a:off x="-4572963" y="4006074"/>
            <a:ext cx="9665112" cy="8771089"/>
          </a:xfrm>
          <a:custGeom>
            <a:avLst/>
            <a:gdLst/>
            <a:ahLst/>
            <a:cxnLst/>
            <a:rect l="l" t="t" r="r" b="b"/>
            <a:pathLst>
              <a:path w="9665112" h="8771089">
                <a:moveTo>
                  <a:pt x="0" y="0"/>
                </a:moveTo>
                <a:lnTo>
                  <a:pt x="9665112" y="0"/>
                </a:lnTo>
                <a:lnTo>
                  <a:pt x="9665112" y="8771089"/>
                </a:lnTo>
                <a:lnTo>
                  <a:pt x="0" y="8771089"/>
                </a:lnTo>
                <a:lnTo>
                  <a:pt x="0" y="0"/>
                </a:lnTo>
                <a:close/>
              </a:path>
            </a:pathLst>
          </a:custGeom>
          <a:blipFill>
            <a:blip r:embed="rId3"/>
            <a:stretch>
              <a:fillRect/>
            </a:stretch>
          </a:blipFill>
        </p:spPr>
      </p:sp>
      <p:grpSp>
        <p:nvGrpSpPr>
          <p:cNvPr id="4" name="Group 4"/>
          <p:cNvGrpSpPr/>
          <p:nvPr/>
        </p:nvGrpSpPr>
        <p:grpSpPr>
          <a:xfrm>
            <a:off x="5971740" y="2946765"/>
            <a:ext cx="6344521" cy="4393471"/>
            <a:chOff x="0" y="0"/>
            <a:chExt cx="1670985" cy="1157128"/>
          </a:xfrm>
        </p:grpSpPr>
        <p:sp>
          <p:nvSpPr>
            <p:cNvPr id="5" name="Freeform 5"/>
            <p:cNvSpPr/>
            <p:nvPr/>
          </p:nvSpPr>
          <p:spPr>
            <a:xfrm>
              <a:off x="0" y="0"/>
              <a:ext cx="1670985" cy="1157128"/>
            </a:xfrm>
            <a:custGeom>
              <a:avLst/>
              <a:gdLst/>
              <a:ahLst/>
              <a:cxnLst/>
              <a:rect l="l" t="t" r="r" b="b"/>
              <a:pathLst>
                <a:path w="1670985" h="1157128">
                  <a:moveTo>
                    <a:pt x="0" y="0"/>
                  </a:moveTo>
                  <a:lnTo>
                    <a:pt x="1670985" y="0"/>
                  </a:lnTo>
                  <a:lnTo>
                    <a:pt x="1670985" y="1157128"/>
                  </a:lnTo>
                  <a:lnTo>
                    <a:pt x="0" y="1157128"/>
                  </a:lnTo>
                  <a:close/>
                </a:path>
              </a:pathLst>
            </a:custGeom>
            <a:solidFill>
              <a:srgbClr val="000000">
                <a:alpha val="0"/>
              </a:srgbClr>
            </a:solidFill>
            <a:ln w="38100" cap="sq">
              <a:solidFill>
                <a:srgbClr val="048AFF"/>
              </a:solidFill>
              <a:prstDash val="solid"/>
              <a:miter/>
            </a:ln>
          </p:spPr>
        </p:sp>
        <p:sp>
          <p:nvSpPr>
            <p:cNvPr id="6" name="TextBox 6"/>
            <p:cNvSpPr txBox="1"/>
            <p:nvPr/>
          </p:nvSpPr>
          <p:spPr>
            <a:xfrm>
              <a:off x="0" y="-9525"/>
              <a:ext cx="1670985" cy="1166653"/>
            </a:xfrm>
            <a:prstGeom prst="rect">
              <a:avLst/>
            </a:prstGeom>
          </p:spPr>
          <p:txBody>
            <a:bodyPr lIns="50800" tIns="50800" rIns="50800" bIns="50800" rtlCol="0" anchor="ctr"/>
            <a:lstStyle/>
            <a:p>
              <a:pPr algn="ctr">
                <a:lnSpc>
                  <a:spcPts val="3131"/>
                </a:lnSpc>
              </a:pPr>
              <a:endParaRPr/>
            </a:p>
          </p:txBody>
        </p:sp>
      </p:grpSp>
      <p:sp>
        <p:nvSpPr>
          <p:cNvPr id="7" name="Freeform 7"/>
          <p:cNvSpPr/>
          <p:nvPr/>
        </p:nvSpPr>
        <p:spPr>
          <a:xfrm>
            <a:off x="15132358" y="7708556"/>
            <a:ext cx="1769644" cy="1711728"/>
          </a:xfrm>
          <a:custGeom>
            <a:avLst/>
            <a:gdLst/>
            <a:ahLst/>
            <a:cxnLst/>
            <a:rect l="l" t="t" r="r" b="b"/>
            <a:pathLst>
              <a:path w="1769644" h="1711728">
                <a:moveTo>
                  <a:pt x="0" y="0"/>
                </a:moveTo>
                <a:lnTo>
                  <a:pt x="1769644" y="0"/>
                </a:lnTo>
                <a:lnTo>
                  <a:pt x="1769644" y="1711729"/>
                </a:lnTo>
                <a:lnTo>
                  <a:pt x="0" y="17117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7246727" y="4351890"/>
            <a:ext cx="4312629" cy="2653464"/>
          </a:xfrm>
          <a:prstGeom prst="rect">
            <a:avLst/>
          </a:prstGeom>
        </p:spPr>
        <p:txBody>
          <a:bodyPr lIns="0" tIns="0" rIns="0" bIns="0" rtlCol="0" anchor="t">
            <a:spAutoFit/>
          </a:bodyPr>
          <a:lstStyle/>
          <a:p>
            <a:pPr marL="595784" lvl="1" indent="-297892">
              <a:lnSpc>
                <a:spcPts val="4304"/>
              </a:lnSpc>
              <a:buFont typeface="Arial"/>
              <a:buChar char="•"/>
            </a:pPr>
            <a:r>
              <a:rPr lang="en-US" sz="2759">
                <a:solidFill>
                  <a:srgbClr val="FFFAEB"/>
                </a:solidFill>
                <a:latin typeface="DM Sans Italics"/>
              </a:rPr>
              <a:t>INTRODUCTION</a:t>
            </a:r>
          </a:p>
          <a:p>
            <a:pPr marL="595784" lvl="1" indent="-297892">
              <a:lnSpc>
                <a:spcPts val="4304"/>
              </a:lnSpc>
              <a:buFont typeface="Arial"/>
              <a:buChar char="•"/>
            </a:pPr>
            <a:r>
              <a:rPr lang="en-US" sz="2759">
                <a:solidFill>
                  <a:srgbClr val="FFFAEB"/>
                </a:solidFill>
                <a:latin typeface="DM Sans Italics"/>
              </a:rPr>
              <a:t>PROBLEM STATEMENT</a:t>
            </a:r>
          </a:p>
          <a:p>
            <a:pPr marL="595784" lvl="1" indent="-297892">
              <a:lnSpc>
                <a:spcPts val="4304"/>
              </a:lnSpc>
              <a:buFont typeface="Arial"/>
              <a:buChar char="•"/>
            </a:pPr>
            <a:r>
              <a:rPr lang="en-US" sz="2759">
                <a:solidFill>
                  <a:srgbClr val="FFFAEB"/>
                </a:solidFill>
                <a:latin typeface="DM Sans Italics"/>
              </a:rPr>
              <a:t>DESIGN PHASE</a:t>
            </a:r>
          </a:p>
          <a:p>
            <a:pPr marL="595784" lvl="1" indent="-297892">
              <a:lnSpc>
                <a:spcPts val="4304"/>
              </a:lnSpc>
              <a:buFont typeface="Arial"/>
              <a:buChar char="•"/>
            </a:pPr>
            <a:r>
              <a:rPr lang="en-US" sz="2759">
                <a:solidFill>
                  <a:srgbClr val="FFFAEB"/>
                </a:solidFill>
                <a:latin typeface="DM Sans Italics"/>
              </a:rPr>
              <a:t>WORK DONE</a:t>
            </a:r>
          </a:p>
          <a:p>
            <a:pPr marL="595784" lvl="1" indent="-297892" algn="l">
              <a:lnSpc>
                <a:spcPts val="4304"/>
              </a:lnSpc>
              <a:buFont typeface="Arial"/>
              <a:buChar char="•"/>
            </a:pPr>
            <a:r>
              <a:rPr lang="en-US" sz="2759">
                <a:solidFill>
                  <a:srgbClr val="FFFAEB"/>
                </a:solidFill>
                <a:latin typeface="DM Sans Italics"/>
              </a:rPr>
              <a:t>REFERENCES</a:t>
            </a:r>
          </a:p>
        </p:txBody>
      </p:sp>
      <p:sp>
        <p:nvSpPr>
          <p:cNvPr id="9" name="TextBox 9"/>
          <p:cNvSpPr txBox="1"/>
          <p:nvPr/>
        </p:nvSpPr>
        <p:spPr>
          <a:xfrm>
            <a:off x="6728644" y="3102270"/>
            <a:ext cx="4830711" cy="765635"/>
          </a:xfrm>
          <a:prstGeom prst="rect">
            <a:avLst/>
          </a:prstGeom>
        </p:spPr>
        <p:txBody>
          <a:bodyPr lIns="0" tIns="0" rIns="0" bIns="0" rtlCol="0" anchor="t">
            <a:spAutoFit/>
          </a:bodyPr>
          <a:lstStyle/>
          <a:p>
            <a:pPr algn="ctr">
              <a:lnSpc>
                <a:spcPts val="6374"/>
              </a:lnSpc>
            </a:pPr>
            <a:r>
              <a:rPr lang="en-US" sz="4586" spc="311">
                <a:solidFill>
                  <a:srgbClr val="048AFF"/>
                </a:solidFill>
                <a:latin typeface="Now Bold"/>
              </a:rPr>
              <a:t>Overview</a:t>
            </a:r>
          </a:p>
        </p:txBody>
      </p:sp>
      <p:grpSp>
        <p:nvGrpSpPr>
          <p:cNvPr id="10" name="Group 10"/>
          <p:cNvGrpSpPr/>
          <p:nvPr/>
        </p:nvGrpSpPr>
        <p:grpSpPr>
          <a:xfrm>
            <a:off x="16017180" y="-1431186"/>
            <a:ext cx="3656258" cy="365625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2" name="TextBox 12"/>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3" name="AutoShape 13"/>
          <p:cNvSpPr/>
          <p:nvPr/>
        </p:nvSpPr>
        <p:spPr>
          <a:xfrm>
            <a:off x="6085397" y="4094239"/>
            <a:ext cx="6076393" cy="0"/>
          </a:xfrm>
          <a:prstGeom prst="line">
            <a:avLst/>
          </a:prstGeom>
          <a:ln w="38100" cap="flat">
            <a:solidFill>
              <a:srgbClr val="048AFF"/>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689719" y="-1276542"/>
            <a:ext cx="2556280" cy="2553085"/>
          </a:xfrm>
          <a:custGeom>
            <a:avLst/>
            <a:gdLst/>
            <a:ahLst/>
            <a:cxnLst/>
            <a:rect l="l" t="t" r="r" b="b"/>
            <a:pathLst>
              <a:path w="2556280" h="2553085">
                <a:moveTo>
                  <a:pt x="0" y="0"/>
                </a:moveTo>
                <a:lnTo>
                  <a:pt x="2556280" y="0"/>
                </a:lnTo>
                <a:lnTo>
                  <a:pt x="2556280" y="2553084"/>
                </a:lnTo>
                <a:lnTo>
                  <a:pt x="0" y="2553084"/>
                </a:lnTo>
                <a:lnTo>
                  <a:pt x="0" y="0"/>
                </a:lnTo>
                <a:close/>
              </a:path>
            </a:pathLst>
          </a:custGeom>
          <a:blipFill>
            <a:blip r:embed="rId3"/>
            <a:stretch>
              <a:fillRect/>
            </a:stretch>
          </a:blipFill>
        </p:spPr>
      </p:sp>
      <p:grpSp>
        <p:nvGrpSpPr>
          <p:cNvPr id="4" name="Group 4"/>
          <p:cNvGrpSpPr>
            <a:grpSpLocks noChangeAspect="1"/>
          </p:cNvGrpSpPr>
          <p:nvPr/>
        </p:nvGrpSpPr>
        <p:grpSpPr>
          <a:xfrm>
            <a:off x="10924636" y="0"/>
            <a:ext cx="8698393" cy="10400373"/>
            <a:chOff x="0" y="0"/>
            <a:chExt cx="8603361" cy="10286746"/>
          </a:xfrm>
        </p:grpSpPr>
        <p:sp>
          <p:nvSpPr>
            <p:cNvPr id="5" name="Freeform 5"/>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50919" r="-78620"/>
              </a:stretch>
            </a:blipFill>
          </p:spPr>
        </p:sp>
      </p:grpSp>
      <p:sp>
        <p:nvSpPr>
          <p:cNvPr id="6" name="Freeform 6"/>
          <p:cNvSpPr/>
          <p:nvPr/>
        </p:nvSpPr>
        <p:spPr>
          <a:xfrm>
            <a:off x="6914375" y="9049554"/>
            <a:ext cx="4010261" cy="4005248"/>
          </a:xfrm>
          <a:custGeom>
            <a:avLst/>
            <a:gdLst/>
            <a:ahLst/>
            <a:cxnLst/>
            <a:rect l="l" t="t" r="r" b="b"/>
            <a:pathLst>
              <a:path w="4010261" h="4005248">
                <a:moveTo>
                  <a:pt x="0" y="0"/>
                </a:moveTo>
                <a:lnTo>
                  <a:pt x="4010261" y="0"/>
                </a:lnTo>
                <a:lnTo>
                  <a:pt x="4010261" y="4005248"/>
                </a:lnTo>
                <a:lnTo>
                  <a:pt x="0" y="4005248"/>
                </a:lnTo>
                <a:lnTo>
                  <a:pt x="0" y="0"/>
                </a:lnTo>
                <a:close/>
              </a:path>
            </a:pathLst>
          </a:custGeom>
          <a:blipFill>
            <a:blip r:embed="rId3"/>
            <a:stretch>
              <a:fillRect/>
            </a:stretch>
          </a:blipFill>
        </p:spPr>
      </p:sp>
      <p:sp>
        <p:nvSpPr>
          <p:cNvPr id="7" name="Freeform 7"/>
          <p:cNvSpPr/>
          <p:nvPr/>
        </p:nvSpPr>
        <p:spPr>
          <a:xfrm>
            <a:off x="-1499334" y="769658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alphaModFix amt="67000"/>
              <a:extLst>
                <a:ext uri="{96DAC541-7B7A-43D3-8B79-37D633B846F1}">
                  <asvg:svgBlip xmlns:asvg="http://schemas.microsoft.com/office/drawing/2016/SVG/main" r:embed="rId6"/>
                </a:ext>
              </a:extLst>
            </a:blip>
            <a:stretch>
              <a:fillRect/>
            </a:stretch>
          </a:blipFill>
        </p:spPr>
      </p:sp>
      <p:sp>
        <p:nvSpPr>
          <p:cNvPr id="8" name="Freeform 8"/>
          <p:cNvSpPr/>
          <p:nvPr/>
        </p:nvSpPr>
        <p:spPr>
          <a:xfrm>
            <a:off x="16275775" y="-4796894"/>
            <a:ext cx="8083465" cy="8073361"/>
          </a:xfrm>
          <a:custGeom>
            <a:avLst/>
            <a:gdLst/>
            <a:ahLst/>
            <a:cxnLst/>
            <a:rect l="l" t="t" r="r" b="b"/>
            <a:pathLst>
              <a:path w="8083465" h="8073361">
                <a:moveTo>
                  <a:pt x="0" y="0"/>
                </a:moveTo>
                <a:lnTo>
                  <a:pt x="8083465" y="0"/>
                </a:lnTo>
                <a:lnTo>
                  <a:pt x="8083465" y="8073360"/>
                </a:lnTo>
                <a:lnTo>
                  <a:pt x="0" y="8073360"/>
                </a:lnTo>
                <a:lnTo>
                  <a:pt x="0" y="0"/>
                </a:lnTo>
                <a:close/>
              </a:path>
            </a:pathLst>
          </a:custGeom>
          <a:blipFill>
            <a:blip r:embed="rId3"/>
            <a:stretch>
              <a:fillRect/>
            </a:stretch>
          </a:blipFill>
        </p:spPr>
      </p:sp>
      <p:sp>
        <p:nvSpPr>
          <p:cNvPr id="9" name="TextBox 9"/>
          <p:cNvSpPr txBox="1"/>
          <p:nvPr/>
        </p:nvSpPr>
        <p:spPr>
          <a:xfrm>
            <a:off x="1143000" y="1678072"/>
            <a:ext cx="11125200" cy="7961475"/>
          </a:xfrm>
          <a:prstGeom prst="rect">
            <a:avLst/>
          </a:prstGeom>
        </p:spPr>
        <p:txBody>
          <a:bodyPr wrap="square" lIns="0" tIns="0" rIns="0" bIns="0" rtlCol="0" anchor="t">
            <a:spAutoFit/>
          </a:bodyPr>
          <a:lstStyle/>
          <a:p>
            <a:pPr marL="285618" lvl="1">
              <a:lnSpc>
                <a:spcPts val="3862"/>
              </a:lnSpc>
            </a:pPr>
            <a:r>
              <a:rPr lang="en-US" sz="2400" dirty="0">
                <a:solidFill>
                  <a:schemeClr val="bg1"/>
                </a:solidFill>
                <a:effectLst/>
                <a:latin typeface="Times New Roman" panose="02020603050405020304" pitchFamily="18" charset="0"/>
                <a:ea typeface="Times New Roman" panose="02020603050405020304" pitchFamily="18" charset="0"/>
              </a:rPr>
              <a:t>In this groundbreaking project, we have endeavored to develop an innovative and robust brain tumor detection system, seamlessly integrating a trifecta of cutting-edge technologies. At its core, this endeavor leverages the power of Convolutional Neural Networks (CNNs), a class of deep learning algorithms revered for their exceptional proficiency in image recognition tasks, particularly in the realm of medical imaging. With this formidable neural network architecture in place, our system adeptly analyzes intricate brain scans with unparalleled precision and accuracy. Complementing this formidable deep learning backbone is a meticulously crafted web application, forged with the dynamic capabilities of </a:t>
            </a:r>
            <a:r>
              <a:rPr lang="en-US" sz="2400" dirty="0" err="1">
                <a:solidFill>
                  <a:schemeClr val="bg1"/>
                </a:solidFill>
                <a:effectLst/>
                <a:latin typeface="Times New Roman" panose="02020603050405020304" pitchFamily="18" charset="0"/>
                <a:ea typeface="Times New Roman" panose="02020603050405020304" pitchFamily="18" charset="0"/>
              </a:rPr>
              <a:t>ReactJs</a:t>
            </a:r>
            <a:r>
              <a:rPr lang="en-US" sz="2400" dirty="0">
                <a:solidFill>
                  <a:schemeClr val="bg1"/>
                </a:solidFill>
                <a:effectLst/>
                <a:latin typeface="Times New Roman" panose="02020603050405020304" pitchFamily="18" charset="0"/>
                <a:ea typeface="Times New Roman" panose="02020603050405020304" pitchFamily="18" charset="0"/>
              </a:rPr>
              <a:t> for the front-end, ensuring an intuitive and engaging user experience, while Tailwind CSS lends its finesse to the aesthetic elements, harmoniously combining functionality with visual appeal. On the server side, </a:t>
            </a:r>
            <a:r>
              <a:rPr lang="en-US" sz="2400" dirty="0" err="1">
                <a:solidFill>
                  <a:schemeClr val="bg1"/>
                </a:solidFill>
                <a:effectLst/>
                <a:latin typeface="Times New Roman" panose="02020603050405020304" pitchFamily="18" charset="0"/>
                <a:ea typeface="Times New Roman" panose="02020603050405020304" pitchFamily="18" charset="0"/>
              </a:rPr>
              <a:t>ExpressJS</a:t>
            </a:r>
            <a:r>
              <a:rPr lang="en-US" sz="2400" dirty="0">
                <a:solidFill>
                  <a:schemeClr val="bg1"/>
                </a:solidFill>
                <a:effectLst/>
                <a:latin typeface="Times New Roman" panose="02020603050405020304" pitchFamily="18" charset="0"/>
                <a:ea typeface="Times New Roman" panose="02020603050405020304" pitchFamily="18" charset="0"/>
              </a:rPr>
              <a:t>, a fast and minimalistic web application framework, deftly orchestrates the flow of information, efficiently processing user requests and interfacing seamlessly with the deep learning model. Together, this amalgamation of technologies represents a quantum leap in the field of medical imaging analysis, exemplifying an interdisciplinary approach that promises to revolutionize the way brain tumors are detected and diagnosed.</a:t>
            </a:r>
            <a:endParaRPr lang="en-US" sz="3200" dirty="0">
              <a:solidFill>
                <a:schemeClr val="bg1"/>
              </a:solidFill>
              <a:latin typeface="DM Sans"/>
            </a:endParaRPr>
          </a:p>
        </p:txBody>
      </p:sp>
      <p:sp>
        <p:nvSpPr>
          <p:cNvPr id="10" name="TextBox 10"/>
          <p:cNvSpPr txBox="1"/>
          <p:nvPr/>
        </p:nvSpPr>
        <p:spPr>
          <a:xfrm>
            <a:off x="2615466" y="536659"/>
            <a:ext cx="5529367" cy="888832"/>
          </a:xfrm>
          <a:prstGeom prst="rect">
            <a:avLst/>
          </a:prstGeom>
        </p:spPr>
        <p:txBody>
          <a:bodyPr lIns="0" tIns="0" rIns="0" bIns="0" rtlCol="0" anchor="t">
            <a:spAutoFit/>
          </a:bodyPr>
          <a:lstStyle/>
          <a:p>
            <a:pPr>
              <a:lnSpc>
                <a:spcPts val="7173"/>
              </a:lnSpc>
            </a:pPr>
            <a:r>
              <a:rPr lang="en-US" sz="5160">
                <a:solidFill>
                  <a:srgbClr val="048AFF"/>
                </a:solidFill>
                <a:latin typeface="Now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grpSp>
        <p:nvGrpSpPr>
          <p:cNvPr id="3" name="Group 3"/>
          <p:cNvGrpSpPr/>
          <p:nvPr/>
        </p:nvGrpSpPr>
        <p:grpSpPr>
          <a:xfrm>
            <a:off x="-3386334" y="0"/>
            <a:ext cx="6782652" cy="10287000"/>
            <a:chOff x="0" y="0"/>
            <a:chExt cx="1786377" cy="2709333"/>
          </a:xfrm>
        </p:grpSpPr>
        <p:sp>
          <p:nvSpPr>
            <p:cNvPr id="4" name="Freeform 4"/>
            <p:cNvSpPr/>
            <p:nvPr/>
          </p:nvSpPr>
          <p:spPr>
            <a:xfrm>
              <a:off x="0" y="0"/>
              <a:ext cx="1786377" cy="2709333"/>
            </a:xfrm>
            <a:custGeom>
              <a:avLst/>
              <a:gdLst/>
              <a:ahLst/>
              <a:cxnLst/>
              <a:rect l="l" t="t" r="r" b="b"/>
              <a:pathLst>
                <a:path w="1786377" h="2709333">
                  <a:moveTo>
                    <a:pt x="0" y="0"/>
                  </a:moveTo>
                  <a:lnTo>
                    <a:pt x="1786377" y="0"/>
                  </a:lnTo>
                  <a:lnTo>
                    <a:pt x="1786377" y="2709333"/>
                  </a:lnTo>
                  <a:lnTo>
                    <a:pt x="0" y="2709333"/>
                  </a:ln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5" name="TextBox 5"/>
            <p:cNvSpPr txBox="1"/>
            <p:nvPr/>
          </p:nvSpPr>
          <p:spPr>
            <a:xfrm>
              <a:off x="0" y="-9525"/>
              <a:ext cx="1786377" cy="2718858"/>
            </a:xfrm>
            <a:prstGeom prst="rect">
              <a:avLst/>
            </a:prstGeom>
          </p:spPr>
          <p:txBody>
            <a:bodyPr lIns="50800" tIns="50800" rIns="50800" bIns="50800" rtlCol="0" anchor="ctr"/>
            <a:lstStyle/>
            <a:p>
              <a:pPr algn="ctr">
                <a:lnSpc>
                  <a:spcPts val="3131"/>
                </a:lnSpc>
              </a:pPr>
              <a:endParaRPr/>
            </a:p>
          </p:txBody>
        </p:sp>
      </p:grpSp>
      <p:sp>
        <p:nvSpPr>
          <p:cNvPr id="6" name="Freeform 6"/>
          <p:cNvSpPr/>
          <p:nvPr/>
        </p:nvSpPr>
        <p:spPr>
          <a:xfrm rot="-1486492">
            <a:off x="15563637" y="8055643"/>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sp>
      <p:sp>
        <p:nvSpPr>
          <p:cNvPr id="7" name="Freeform 7"/>
          <p:cNvSpPr/>
          <p:nvPr/>
        </p:nvSpPr>
        <p:spPr>
          <a:xfrm rot="1973881">
            <a:off x="15239381" y="-2000020"/>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sp>
      <p:sp>
        <p:nvSpPr>
          <p:cNvPr id="8" name="TextBox 8"/>
          <p:cNvSpPr txBox="1"/>
          <p:nvPr/>
        </p:nvSpPr>
        <p:spPr>
          <a:xfrm>
            <a:off x="3849135" y="681391"/>
            <a:ext cx="10220681" cy="1119152"/>
          </a:xfrm>
          <a:prstGeom prst="rect">
            <a:avLst/>
          </a:prstGeom>
        </p:spPr>
        <p:txBody>
          <a:bodyPr lIns="0" tIns="0" rIns="0" bIns="0" rtlCol="0" anchor="t">
            <a:spAutoFit/>
          </a:bodyPr>
          <a:lstStyle/>
          <a:p>
            <a:pPr marL="0" lvl="0" indent="0">
              <a:lnSpc>
                <a:spcPts val="9119"/>
              </a:lnSpc>
              <a:spcBef>
                <a:spcPct val="0"/>
              </a:spcBef>
            </a:pPr>
            <a:r>
              <a:rPr lang="en-US" sz="6560" dirty="0">
                <a:solidFill>
                  <a:srgbClr val="048AFF"/>
                </a:solidFill>
                <a:latin typeface="Now Bold"/>
              </a:rPr>
              <a:t>PROBLEM STATEMENT</a:t>
            </a:r>
          </a:p>
        </p:txBody>
      </p:sp>
      <p:sp>
        <p:nvSpPr>
          <p:cNvPr id="9" name="TextBox 9"/>
          <p:cNvSpPr txBox="1"/>
          <p:nvPr/>
        </p:nvSpPr>
        <p:spPr>
          <a:xfrm>
            <a:off x="4541698" y="1907257"/>
            <a:ext cx="12717602" cy="3117585"/>
          </a:xfrm>
          <a:prstGeom prst="rect">
            <a:avLst/>
          </a:prstGeom>
        </p:spPr>
        <p:txBody>
          <a:bodyPr wrap="square" lIns="0" tIns="0" rIns="0" bIns="0" rtlCol="0" anchor="t">
            <a:spAutoFit/>
          </a:bodyPr>
          <a:lstStyle/>
          <a:p>
            <a:pPr>
              <a:lnSpc>
                <a:spcPts val="3472"/>
              </a:lnSpc>
            </a:pPr>
            <a:r>
              <a:rPr lang="en-US" sz="2400" dirty="0">
                <a:solidFill>
                  <a:schemeClr val="bg1"/>
                </a:solidFill>
                <a:effectLst/>
                <a:latin typeface="DM Sans" pitchFamily="2" charset="0"/>
                <a:ea typeface="Times New Roman" panose="02020603050405020304" pitchFamily="18" charset="0"/>
              </a:rPr>
              <a:t>Brain tumors pose a significant medical challenge, requiring accurate and timely diagnosis for effective treatment planning and improved patient outcomes. Current diagnostic practices often rely on manual inspection of medical imaging, which can be time-consuming, subjective, and prone to human error. To address this critical issue, this project aims to develop a sophisticated brain tumor detection system utilizing a combination of modern technologies.</a:t>
            </a:r>
            <a:endParaRPr lang="en-IN" sz="2400" dirty="0">
              <a:solidFill>
                <a:schemeClr val="bg1"/>
              </a:solidFill>
              <a:effectLst/>
              <a:latin typeface="DM Sans" pitchFamily="2" charset="0"/>
              <a:ea typeface="Times New Roman" panose="02020603050405020304" pitchFamily="18" charset="0"/>
            </a:endParaRPr>
          </a:p>
          <a:p>
            <a:pPr>
              <a:lnSpc>
                <a:spcPts val="3472"/>
              </a:lnSpc>
            </a:pPr>
            <a:r>
              <a:rPr lang="en-US" sz="2400" dirty="0">
                <a:solidFill>
                  <a:schemeClr val="bg1"/>
                </a:solidFill>
                <a:latin typeface="DM Sans"/>
              </a:rPr>
              <a:t>.</a:t>
            </a:r>
          </a:p>
        </p:txBody>
      </p:sp>
      <p:grpSp>
        <p:nvGrpSpPr>
          <p:cNvPr id="10" name="Group 10"/>
          <p:cNvGrpSpPr/>
          <p:nvPr/>
        </p:nvGrpSpPr>
        <p:grpSpPr>
          <a:xfrm>
            <a:off x="2517638" y="2821130"/>
            <a:ext cx="1757360" cy="175736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12" name="TextBox 12"/>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3" name="Freeform 13"/>
          <p:cNvSpPr/>
          <p:nvPr/>
        </p:nvSpPr>
        <p:spPr>
          <a:xfrm>
            <a:off x="3004603" y="3291773"/>
            <a:ext cx="783430" cy="816073"/>
          </a:xfrm>
          <a:custGeom>
            <a:avLst/>
            <a:gdLst/>
            <a:ahLst/>
            <a:cxnLst/>
            <a:rect l="l" t="t" r="r" b="b"/>
            <a:pathLst>
              <a:path w="783430" h="816073">
                <a:moveTo>
                  <a:pt x="0" y="0"/>
                </a:moveTo>
                <a:lnTo>
                  <a:pt x="783430" y="0"/>
                </a:lnTo>
                <a:lnTo>
                  <a:pt x="783430" y="816073"/>
                </a:lnTo>
                <a:lnTo>
                  <a:pt x="0" y="8160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4" name="Group 14"/>
          <p:cNvGrpSpPr/>
          <p:nvPr/>
        </p:nvGrpSpPr>
        <p:grpSpPr>
          <a:xfrm>
            <a:off x="2517638" y="5143500"/>
            <a:ext cx="1757360" cy="175736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16" name="TextBox 16"/>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7" name="TextBox 17"/>
          <p:cNvSpPr txBox="1"/>
          <p:nvPr/>
        </p:nvSpPr>
        <p:spPr>
          <a:xfrm>
            <a:off x="4500240" y="5054222"/>
            <a:ext cx="12101986" cy="2668744"/>
          </a:xfrm>
          <a:prstGeom prst="rect">
            <a:avLst/>
          </a:prstGeom>
        </p:spPr>
        <p:txBody>
          <a:bodyPr wrap="square" lIns="0" tIns="0" rIns="0" bIns="0" rtlCol="0" anchor="t">
            <a:spAutoFit/>
          </a:bodyPr>
          <a:lstStyle/>
          <a:p>
            <a:pPr>
              <a:lnSpc>
                <a:spcPts val="3472"/>
              </a:lnSpc>
            </a:pPr>
            <a:r>
              <a:rPr lang="en-US" sz="2400" dirty="0">
                <a:solidFill>
                  <a:schemeClr val="bg1"/>
                </a:solidFill>
                <a:effectLst/>
                <a:latin typeface="DM Sans" pitchFamily="2" charset="0"/>
                <a:ea typeface="Times New Roman" panose="02020603050405020304" pitchFamily="18" charset="0"/>
              </a:rPr>
              <a:t>The system will be engineered to process uploaded images in real-time, providing immediate feedback to users. This ensures prompt evaluation and subsequent actions based on the results.</a:t>
            </a:r>
          </a:p>
          <a:p>
            <a:pPr>
              <a:lnSpc>
                <a:spcPts val="3472"/>
              </a:lnSpc>
            </a:pPr>
            <a:r>
              <a:rPr lang="en-US" sz="2400" dirty="0">
                <a:solidFill>
                  <a:schemeClr val="bg1"/>
                </a:solidFill>
                <a:latin typeface="DM Sans" pitchFamily="2" charset="0"/>
              </a:rPr>
              <a:t>The application will offer a detailed visualization of detected tumors, along with relevant metrics such as size, location, and potential classifications. This information will empower users with valuable insights for further medical assessment.</a:t>
            </a:r>
          </a:p>
        </p:txBody>
      </p:sp>
      <p:sp>
        <p:nvSpPr>
          <p:cNvPr id="18" name="TextBox 18"/>
          <p:cNvSpPr txBox="1"/>
          <p:nvPr/>
        </p:nvSpPr>
        <p:spPr>
          <a:xfrm>
            <a:off x="4500240" y="4567558"/>
            <a:ext cx="3054282" cy="457284"/>
          </a:xfrm>
          <a:prstGeom prst="rect">
            <a:avLst/>
          </a:prstGeom>
        </p:spPr>
        <p:txBody>
          <a:bodyPr lIns="0" tIns="0" rIns="0" bIns="0" rtlCol="0" anchor="t">
            <a:spAutoFit/>
          </a:bodyPr>
          <a:lstStyle/>
          <a:p>
            <a:pPr>
              <a:lnSpc>
                <a:spcPts val="3629"/>
              </a:lnSpc>
            </a:pPr>
            <a:r>
              <a:rPr lang="en-US" sz="2611" dirty="0">
                <a:solidFill>
                  <a:srgbClr val="B100E8"/>
                </a:solidFill>
                <a:latin typeface="Now Bold"/>
              </a:rPr>
              <a:t>FEATURES</a:t>
            </a:r>
          </a:p>
        </p:txBody>
      </p:sp>
      <p:sp>
        <p:nvSpPr>
          <p:cNvPr id="19" name="Freeform 19"/>
          <p:cNvSpPr/>
          <p:nvPr/>
        </p:nvSpPr>
        <p:spPr>
          <a:xfrm>
            <a:off x="2907633" y="5579166"/>
            <a:ext cx="977370" cy="883187"/>
          </a:xfrm>
          <a:custGeom>
            <a:avLst/>
            <a:gdLst/>
            <a:ahLst/>
            <a:cxnLst/>
            <a:rect l="l" t="t" r="r" b="b"/>
            <a:pathLst>
              <a:path w="977370" h="883187">
                <a:moveTo>
                  <a:pt x="0" y="0"/>
                </a:moveTo>
                <a:lnTo>
                  <a:pt x="977370" y="0"/>
                </a:lnTo>
                <a:lnTo>
                  <a:pt x="977370" y="883187"/>
                </a:lnTo>
                <a:lnTo>
                  <a:pt x="0" y="88318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20" name="Group 20"/>
          <p:cNvGrpSpPr/>
          <p:nvPr/>
        </p:nvGrpSpPr>
        <p:grpSpPr>
          <a:xfrm>
            <a:off x="2517638" y="7463030"/>
            <a:ext cx="1757360" cy="175736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22" name="TextBox 22"/>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23" name="Freeform 23"/>
          <p:cNvSpPr/>
          <p:nvPr/>
        </p:nvSpPr>
        <p:spPr>
          <a:xfrm>
            <a:off x="3031726" y="7814010"/>
            <a:ext cx="729185" cy="1055399"/>
          </a:xfrm>
          <a:custGeom>
            <a:avLst/>
            <a:gdLst/>
            <a:ahLst/>
            <a:cxnLst/>
            <a:rect l="l" t="t" r="r" b="b"/>
            <a:pathLst>
              <a:path w="729185" h="1055399">
                <a:moveTo>
                  <a:pt x="0" y="0"/>
                </a:moveTo>
                <a:lnTo>
                  <a:pt x="729184" y="0"/>
                </a:lnTo>
                <a:lnTo>
                  <a:pt x="729184" y="1055399"/>
                </a:lnTo>
                <a:lnTo>
                  <a:pt x="0" y="105539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4" name="TextBox 24"/>
          <p:cNvSpPr txBox="1"/>
          <p:nvPr/>
        </p:nvSpPr>
        <p:spPr>
          <a:xfrm>
            <a:off x="4500240" y="8427734"/>
            <a:ext cx="11365214" cy="1321452"/>
          </a:xfrm>
          <a:prstGeom prst="rect">
            <a:avLst/>
          </a:prstGeom>
        </p:spPr>
        <p:txBody>
          <a:bodyPr lIns="0" tIns="0" rIns="0" bIns="0" rtlCol="0" anchor="t">
            <a:spAutoFit/>
          </a:bodyPr>
          <a:lstStyle/>
          <a:p>
            <a:pPr>
              <a:lnSpc>
                <a:spcPts val="3472"/>
              </a:lnSpc>
            </a:pPr>
            <a:r>
              <a:rPr lang="en-US" sz="2400" dirty="0">
                <a:solidFill>
                  <a:srgbClr val="FFFFFF"/>
                </a:solidFill>
                <a:latin typeface="DM Sans"/>
              </a:rPr>
              <a:t>Ensuring the CNN model is well-trained on diverse datasets is critical to achieving high accuracy. Continuous model evaluation, fine-tuning, and augmentation techniques will be employed to enhance performance.</a:t>
            </a:r>
          </a:p>
        </p:txBody>
      </p:sp>
      <p:sp>
        <p:nvSpPr>
          <p:cNvPr id="25" name="TextBox 25"/>
          <p:cNvSpPr txBox="1"/>
          <p:nvPr/>
        </p:nvSpPr>
        <p:spPr>
          <a:xfrm>
            <a:off x="4463980" y="7848187"/>
            <a:ext cx="3054282" cy="457284"/>
          </a:xfrm>
          <a:prstGeom prst="rect">
            <a:avLst/>
          </a:prstGeom>
        </p:spPr>
        <p:txBody>
          <a:bodyPr lIns="0" tIns="0" rIns="0" bIns="0" rtlCol="0" anchor="t">
            <a:spAutoFit/>
          </a:bodyPr>
          <a:lstStyle/>
          <a:p>
            <a:pPr>
              <a:lnSpc>
                <a:spcPts val="3629"/>
              </a:lnSpc>
            </a:pPr>
            <a:r>
              <a:rPr lang="en-US" sz="2611" dirty="0">
                <a:solidFill>
                  <a:srgbClr val="B100E8"/>
                </a:solidFill>
                <a:latin typeface="Now Bold"/>
              </a:rPr>
              <a:t>VULNERABILITIES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Freeform 3"/>
          <p:cNvSpPr/>
          <p:nvPr/>
        </p:nvSpPr>
        <p:spPr>
          <a:xfrm>
            <a:off x="15789970" y="7909420"/>
            <a:ext cx="1469330" cy="1421243"/>
          </a:xfrm>
          <a:custGeom>
            <a:avLst/>
            <a:gdLst/>
            <a:ahLst/>
            <a:cxnLst/>
            <a:rect l="l" t="t" r="r" b="b"/>
            <a:pathLst>
              <a:path w="1469330" h="1421243">
                <a:moveTo>
                  <a:pt x="0" y="0"/>
                </a:moveTo>
                <a:lnTo>
                  <a:pt x="1469330" y="0"/>
                </a:lnTo>
                <a:lnTo>
                  <a:pt x="1469330" y="1421243"/>
                </a:lnTo>
                <a:lnTo>
                  <a:pt x="0" y="142124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327715" y="6542790"/>
            <a:ext cx="9641780" cy="9629727"/>
          </a:xfrm>
          <a:custGeom>
            <a:avLst/>
            <a:gdLst/>
            <a:ahLst/>
            <a:cxnLst/>
            <a:rect l="l" t="t" r="r" b="b"/>
            <a:pathLst>
              <a:path w="9641780" h="9629727">
                <a:moveTo>
                  <a:pt x="0" y="0"/>
                </a:moveTo>
                <a:lnTo>
                  <a:pt x="9641780" y="0"/>
                </a:lnTo>
                <a:lnTo>
                  <a:pt x="9641780" y="9629727"/>
                </a:lnTo>
                <a:lnTo>
                  <a:pt x="0" y="9629727"/>
                </a:lnTo>
                <a:lnTo>
                  <a:pt x="0" y="0"/>
                </a:lnTo>
                <a:close/>
              </a:path>
            </a:pathLst>
          </a:custGeom>
          <a:blipFill>
            <a:blip r:embed="rId5"/>
            <a:stretch>
              <a:fillRect/>
            </a:stretch>
          </a:blipFill>
        </p:spPr>
      </p:sp>
      <p:sp>
        <p:nvSpPr>
          <p:cNvPr id="6" name="Freeform 6"/>
          <p:cNvSpPr/>
          <p:nvPr/>
        </p:nvSpPr>
        <p:spPr>
          <a:xfrm>
            <a:off x="12438410" y="-5076387"/>
            <a:ext cx="9641780" cy="9629727"/>
          </a:xfrm>
          <a:custGeom>
            <a:avLst/>
            <a:gdLst/>
            <a:ahLst/>
            <a:cxnLst/>
            <a:rect l="l" t="t" r="r" b="b"/>
            <a:pathLst>
              <a:path w="9641780" h="9629727">
                <a:moveTo>
                  <a:pt x="0" y="0"/>
                </a:moveTo>
                <a:lnTo>
                  <a:pt x="9641780" y="0"/>
                </a:lnTo>
                <a:lnTo>
                  <a:pt x="9641780" y="9629728"/>
                </a:lnTo>
                <a:lnTo>
                  <a:pt x="0" y="9629728"/>
                </a:lnTo>
                <a:lnTo>
                  <a:pt x="0" y="0"/>
                </a:lnTo>
                <a:close/>
              </a:path>
            </a:pathLst>
          </a:custGeom>
          <a:blipFill>
            <a:blip r:embed="rId5"/>
            <a:stretch>
              <a:fillRect/>
            </a:stretch>
          </a:blipFill>
        </p:spPr>
      </p:sp>
      <p:sp>
        <p:nvSpPr>
          <p:cNvPr id="7" name="TextBox 7"/>
          <p:cNvSpPr txBox="1"/>
          <p:nvPr/>
        </p:nvSpPr>
        <p:spPr>
          <a:xfrm>
            <a:off x="6457520" y="933450"/>
            <a:ext cx="5372960" cy="909601"/>
          </a:xfrm>
          <a:prstGeom prst="rect">
            <a:avLst/>
          </a:prstGeom>
        </p:spPr>
        <p:txBody>
          <a:bodyPr lIns="0" tIns="0" rIns="0" bIns="0" rtlCol="0" anchor="t">
            <a:spAutoFit/>
          </a:bodyPr>
          <a:lstStyle/>
          <a:p>
            <a:pPr algn="ctr">
              <a:lnSpc>
                <a:spcPts val="7427"/>
              </a:lnSpc>
            </a:pPr>
            <a:r>
              <a:rPr lang="en-US" sz="5343">
                <a:solidFill>
                  <a:srgbClr val="048AFF"/>
                </a:solidFill>
                <a:latin typeface="Now Bold"/>
              </a:rPr>
              <a:t>DESIGN PHASE</a:t>
            </a:r>
          </a:p>
        </p:txBody>
      </p:sp>
      <p:sp>
        <p:nvSpPr>
          <p:cNvPr id="8" name="TextBox 8"/>
          <p:cNvSpPr txBox="1"/>
          <p:nvPr/>
        </p:nvSpPr>
        <p:spPr>
          <a:xfrm>
            <a:off x="5544517" y="8128869"/>
            <a:ext cx="7198965" cy="887095"/>
          </a:xfrm>
          <a:prstGeom prst="rect">
            <a:avLst/>
          </a:prstGeom>
        </p:spPr>
        <p:txBody>
          <a:bodyPr lIns="0" tIns="0" rIns="0" bIns="0" rtlCol="0" anchor="t">
            <a:spAutoFit/>
          </a:bodyPr>
          <a:lstStyle/>
          <a:p>
            <a:pPr algn="ctr">
              <a:lnSpc>
                <a:spcPts val="7279"/>
              </a:lnSpc>
            </a:pPr>
            <a:r>
              <a:rPr lang="en-US" sz="5199">
                <a:solidFill>
                  <a:srgbClr val="048AFF"/>
                </a:solidFill>
                <a:latin typeface="Canva Sans Bold"/>
              </a:rPr>
              <a:t>DATA FLOW DIAGRAM</a:t>
            </a:r>
          </a:p>
        </p:txBody>
      </p:sp>
      <p:pic>
        <p:nvPicPr>
          <p:cNvPr id="9" name="Picture 8">
            <a:extLst>
              <a:ext uri="{FF2B5EF4-FFF2-40B4-BE49-F238E27FC236}">
                <a16:creationId xmlns:a16="http://schemas.microsoft.com/office/drawing/2014/main" id="{7A45E6F6-5C94-FDAA-2AA5-BE0B6E355657}"/>
              </a:ext>
            </a:extLst>
          </p:cNvPr>
          <p:cNvPicPr>
            <a:picLocks noChangeAspect="1"/>
          </p:cNvPicPr>
          <p:nvPr/>
        </p:nvPicPr>
        <p:blipFill>
          <a:blip r:embed="rId6"/>
          <a:stretch>
            <a:fillRect/>
          </a:stretch>
        </p:blipFill>
        <p:spPr>
          <a:xfrm>
            <a:off x="4200973" y="2243352"/>
            <a:ext cx="10203215" cy="50694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3829643" y="6244472"/>
            <a:ext cx="8403333" cy="8403333"/>
          </a:xfrm>
          <a:custGeom>
            <a:avLst/>
            <a:gdLst/>
            <a:ahLst/>
            <a:cxnLst/>
            <a:rect l="l" t="t" r="r" b="b"/>
            <a:pathLst>
              <a:path w="8403333" h="8403333">
                <a:moveTo>
                  <a:pt x="0" y="0"/>
                </a:moveTo>
                <a:lnTo>
                  <a:pt x="8403332" y="0"/>
                </a:lnTo>
                <a:lnTo>
                  <a:pt x="8403332" y="8403333"/>
                </a:lnTo>
                <a:lnTo>
                  <a:pt x="0" y="840333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373754" y="-5722705"/>
            <a:ext cx="11445409" cy="11445409"/>
          </a:xfrm>
          <a:custGeom>
            <a:avLst/>
            <a:gdLst/>
            <a:ahLst/>
            <a:cxnLst/>
            <a:rect l="l" t="t" r="r" b="b"/>
            <a:pathLst>
              <a:path w="11445409" h="11445409">
                <a:moveTo>
                  <a:pt x="0" y="0"/>
                </a:moveTo>
                <a:lnTo>
                  <a:pt x="11445409" y="0"/>
                </a:lnTo>
                <a:lnTo>
                  <a:pt x="11445409" y="11445410"/>
                </a:lnTo>
                <a:lnTo>
                  <a:pt x="0" y="1144541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5877074" y="8128869"/>
            <a:ext cx="6533852" cy="887095"/>
          </a:xfrm>
          <a:prstGeom prst="rect">
            <a:avLst/>
          </a:prstGeom>
        </p:spPr>
        <p:txBody>
          <a:bodyPr lIns="0" tIns="0" rIns="0" bIns="0" rtlCol="0" anchor="t">
            <a:spAutoFit/>
          </a:bodyPr>
          <a:lstStyle/>
          <a:p>
            <a:pPr algn="ctr">
              <a:lnSpc>
                <a:spcPts val="7279"/>
              </a:lnSpc>
            </a:pPr>
            <a:r>
              <a:rPr lang="en-US" sz="5199">
                <a:solidFill>
                  <a:srgbClr val="048AFF"/>
                </a:solidFill>
                <a:latin typeface="Canva Sans Bold"/>
              </a:rPr>
              <a:t>USE CASE DIAGRAM</a:t>
            </a:r>
          </a:p>
        </p:txBody>
      </p:sp>
      <p:pic>
        <p:nvPicPr>
          <p:cNvPr id="7" name="Picture 6">
            <a:extLst>
              <a:ext uri="{FF2B5EF4-FFF2-40B4-BE49-F238E27FC236}">
                <a16:creationId xmlns:a16="http://schemas.microsoft.com/office/drawing/2014/main" id="{B44ABB56-F3DF-97DF-68EF-C39EB08633E8}"/>
              </a:ext>
            </a:extLst>
          </p:cNvPr>
          <p:cNvPicPr>
            <a:picLocks noChangeAspect="1"/>
          </p:cNvPicPr>
          <p:nvPr/>
        </p:nvPicPr>
        <p:blipFill>
          <a:blip r:embed="rId7"/>
          <a:stretch>
            <a:fillRect/>
          </a:stretch>
        </p:blipFill>
        <p:spPr>
          <a:xfrm>
            <a:off x="5877074" y="876300"/>
            <a:ext cx="6300998" cy="668750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3567097">
            <a:off x="14624984" y="-2635166"/>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grpSp>
        <p:nvGrpSpPr>
          <p:cNvPr id="4" name="Group 4"/>
          <p:cNvGrpSpPr/>
          <p:nvPr/>
        </p:nvGrpSpPr>
        <p:grpSpPr>
          <a:xfrm>
            <a:off x="2771269" y="3466398"/>
            <a:ext cx="2878546" cy="5081281"/>
            <a:chOff x="0" y="0"/>
            <a:chExt cx="758135" cy="1338280"/>
          </a:xfrm>
        </p:grpSpPr>
        <p:sp>
          <p:nvSpPr>
            <p:cNvPr id="5" name="Freeform 5"/>
            <p:cNvSpPr/>
            <p:nvPr/>
          </p:nvSpPr>
          <p:spPr>
            <a:xfrm>
              <a:off x="0" y="0"/>
              <a:ext cx="758135" cy="1338280"/>
            </a:xfrm>
            <a:custGeom>
              <a:avLst/>
              <a:gdLst/>
              <a:ahLst/>
              <a:cxnLst/>
              <a:rect l="l" t="t" r="r" b="b"/>
              <a:pathLst>
                <a:path w="758135" h="1338280">
                  <a:moveTo>
                    <a:pt x="43032" y="0"/>
                  </a:moveTo>
                  <a:lnTo>
                    <a:pt x="715103" y="0"/>
                  </a:lnTo>
                  <a:cubicBezTo>
                    <a:pt x="738869" y="0"/>
                    <a:pt x="758135" y="19266"/>
                    <a:pt x="758135" y="43032"/>
                  </a:cubicBezTo>
                  <a:lnTo>
                    <a:pt x="758135" y="1295247"/>
                  </a:lnTo>
                  <a:cubicBezTo>
                    <a:pt x="758135" y="1306660"/>
                    <a:pt x="753602" y="1317606"/>
                    <a:pt x="745532" y="1325676"/>
                  </a:cubicBezTo>
                  <a:cubicBezTo>
                    <a:pt x="737461" y="1333746"/>
                    <a:pt x="726516" y="1338280"/>
                    <a:pt x="715103" y="1338280"/>
                  </a:cubicBezTo>
                  <a:lnTo>
                    <a:pt x="43032" y="1338280"/>
                  </a:lnTo>
                  <a:cubicBezTo>
                    <a:pt x="31619" y="1338280"/>
                    <a:pt x="20674" y="1333746"/>
                    <a:pt x="12604" y="1325676"/>
                  </a:cubicBezTo>
                  <a:cubicBezTo>
                    <a:pt x="4534" y="1317606"/>
                    <a:pt x="0" y="1306660"/>
                    <a:pt x="0" y="1295247"/>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6" name="TextBox 6"/>
            <p:cNvSpPr txBox="1"/>
            <p:nvPr/>
          </p:nvSpPr>
          <p:spPr>
            <a:xfrm>
              <a:off x="0" y="-9525"/>
              <a:ext cx="758135" cy="1347805"/>
            </a:xfrm>
            <a:prstGeom prst="rect">
              <a:avLst/>
            </a:prstGeom>
          </p:spPr>
          <p:txBody>
            <a:bodyPr lIns="50800" tIns="50800" rIns="50800" bIns="50800" rtlCol="0" anchor="ctr"/>
            <a:lstStyle/>
            <a:p>
              <a:pPr algn="ctr">
                <a:lnSpc>
                  <a:spcPts val="3131"/>
                </a:lnSpc>
              </a:pPr>
              <a:endParaRPr/>
            </a:p>
          </p:txBody>
        </p:sp>
      </p:grpSp>
      <p:grpSp>
        <p:nvGrpSpPr>
          <p:cNvPr id="7" name="Group 7"/>
          <p:cNvGrpSpPr>
            <a:grpSpLocks noChangeAspect="1"/>
          </p:cNvGrpSpPr>
          <p:nvPr/>
        </p:nvGrpSpPr>
        <p:grpSpPr>
          <a:xfrm>
            <a:off x="2892984" y="3622133"/>
            <a:ext cx="2635116" cy="2635116"/>
            <a:chOff x="0" y="0"/>
            <a:chExt cx="6350000" cy="6350000"/>
          </a:xfrm>
        </p:grpSpPr>
        <p:sp>
          <p:nvSpPr>
            <p:cNvPr id="8" name="Freeform 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4"/>
              <a:stretch>
                <a:fillRect l="-5344" r="-5344"/>
              </a:stretch>
            </a:blipFill>
          </p:spPr>
        </p:sp>
      </p:grpSp>
      <p:sp>
        <p:nvSpPr>
          <p:cNvPr id="12" name="Freeform 12"/>
          <p:cNvSpPr/>
          <p:nvPr/>
        </p:nvSpPr>
        <p:spPr>
          <a:xfrm rot="3567097">
            <a:off x="-967133" y="7873757"/>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sp>
        <p:nvSpPr>
          <p:cNvPr id="13" name="Freeform 13"/>
          <p:cNvSpPr/>
          <p:nvPr/>
        </p:nvSpPr>
        <p:spPr>
          <a:xfrm>
            <a:off x="15789970" y="7837057"/>
            <a:ext cx="1469330" cy="1421243"/>
          </a:xfrm>
          <a:custGeom>
            <a:avLst/>
            <a:gdLst/>
            <a:ahLst/>
            <a:cxnLst/>
            <a:rect l="l" t="t" r="r" b="b"/>
            <a:pathLst>
              <a:path w="1469330" h="1421243">
                <a:moveTo>
                  <a:pt x="0" y="0"/>
                </a:moveTo>
                <a:lnTo>
                  <a:pt x="1469330" y="0"/>
                </a:lnTo>
                <a:lnTo>
                  <a:pt x="1469330" y="1421243"/>
                </a:lnTo>
                <a:lnTo>
                  <a:pt x="0" y="142124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4" name="Group 14"/>
          <p:cNvGrpSpPr/>
          <p:nvPr/>
        </p:nvGrpSpPr>
        <p:grpSpPr>
          <a:xfrm>
            <a:off x="6061944" y="3466398"/>
            <a:ext cx="2878546" cy="5081281"/>
            <a:chOff x="0" y="0"/>
            <a:chExt cx="758135" cy="1338280"/>
          </a:xfrm>
        </p:grpSpPr>
        <p:sp>
          <p:nvSpPr>
            <p:cNvPr id="15" name="Freeform 15"/>
            <p:cNvSpPr/>
            <p:nvPr/>
          </p:nvSpPr>
          <p:spPr>
            <a:xfrm>
              <a:off x="0" y="0"/>
              <a:ext cx="758135" cy="1338280"/>
            </a:xfrm>
            <a:custGeom>
              <a:avLst/>
              <a:gdLst/>
              <a:ahLst/>
              <a:cxnLst/>
              <a:rect l="l" t="t" r="r" b="b"/>
              <a:pathLst>
                <a:path w="758135" h="1338280">
                  <a:moveTo>
                    <a:pt x="43032" y="0"/>
                  </a:moveTo>
                  <a:lnTo>
                    <a:pt x="715103" y="0"/>
                  </a:lnTo>
                  <a:cubicBezTo>
                    <a:pt x="738869" y="0"/>
                    <a:pt x="758135" y="19266"/>
                    <a:pt x="758135" y="43032"/>
                  </a:cubicBezTo>
                  <a:lnTo>
                    <a:pt x="758135" y="1295247"/>
                  </a:lnTo>
                  <a:cubicBezTo>
                    <a:pt x="758135" y="1306660"/>
                    <a:pt x="753602" y="1317606"/>
                    <a:pt x="745532" y="1325676"/>
                  </a:cubicBezTo>
                  <a:cubicBezTo>
                    <a:pt x="737461" y="1333746"/>
                    <a:pt x="726516" y="1338280"/>
                    <a:pt x="715103" y="1338280"/>
                  </a:cubicBezTo>
                  <a:lnTo>
                    <a:pt x="43032" y="1338280"/>
                  </a:lnTo>
                  <a:cubicBezTo>
                    <a:pt x="31619" y="1338280"/>
                    <a:pt x="20674" y="1333746"/>
                    <a:pt x="12604" y="1325676"/>
                  </a:cubicBezTo>
                  <a:cubicBezTo>
                    <a:pt x="4534" y="1317606"/>
                    <a:pt x="0" y="1306660"/>
                    <a:pt x="0" y="1295247"/>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6" name="TextBox 16"/>
            <p:cNvSpPr txBox="1"/>
            <p:nvPr/>
          </p:nvSpPr>
          <p:spPr>
            <a:xfrm>
              <a:off x="0" y="-9525"/>
              <a:ext cx="758135" cy="1347805"/>
            </a:xfrm>
            <a:prstGeom prst="rect">
              <a:avLst/>
            </a:prstGeom>
          </p:spPr>
          <p:txBody>
            <a:bodyPr lIns="50800" tIns="50800" rIns="50800" bIns="50800" rtlCol="0" anchor="ctr"/>
            <a:lstStyle/>
            <a:p>
              <a:pPr algn="ctr">
                <a:lnSpc>
                  <a:spcPts val="3131"/>
                </a:lnSpc>
              </a:pPr>
              <a:endParaRPr/>
            </a:p>
          </p:txBody>
        </p:sp>
      </p:grpSp>
      <p:grpSp>
        <p:nvGrpSpPr>
          <p:cNvPr id="17" name="Group 17"/>
          <p:cNvGrpSpPr>
            <a:grpSpLocks noChangeAspect="1"/>
          </p:cNvGrpSpPr>
          <p:nvPr/>
        </p:nvGrpSpPr>
        <p:grpSpPr>
          <a:xfrm>
            <a:off x="6183659" y="3622133"/>
            <a:ext cx="2635116" cy="2635116"/>
            <a:chOff x="0" y="0"/>
            <a:chExt cx="6350000" cy="6350000"/>
          </a:xfrm>
        </p:grpSpPr>
        <p:sp>
          <p:nvSpPr>
            <p:cNvPr id="18" name="Freeform 1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7"/>
              <a:stretch>
                <a:fillRect l="-39303" r="-39303"/>
              </a:stretch>
            </a:blipFill>
          </p:spPr>
        </p:sp>
      </p:grpSp>
      <p:grpSp>
        <p:nvGrpSpPr>
          <p:cNvPr id="19" name="Group 19"/>
          <p:cNvGrpSpPr/>
          <p:nvPr/>
        </p:nvGrpSpPr>
        <p:grpSpPr>
          <a:xfrm>
            <a:off x="9350065" y="3466398"/>
            <a:ext cx="2878546" cy="5081281"/>
            <a:chOff x="0" y="0"/>
            <a:chExt cx="758135" cy="1338280"/>
          </a:xfrm>
        </p:grpSpPr>
        <p:sp>
          <p:nvSpPr>
            <p:cNvPr id="20" name="Freeform 20"/>
            <p:cNvSpPr/>
            <p:nvPr/>
          </p:nvSpPr>
          <p:spPr>
            <a:xfrm>
              <a:off x="0" y="0"/>
              <a:ext cx="758135" cy="1338280"/>
            </a:xfrm>
            <a:custGeom>
              <a:avLst/>
              <a:gdLst/>
              <a:ahLst/>
              <a:cxnLst/>
              <a:rect l="l" t="t" r="r" b="b"/>
              <a:pathLst>
                <a:path w="758135" h="1338280">
                  <a:moveTo>
                    <a:pt x="43032" y="0"/>
                  </a:moveTo>
                  <a:lnTo>
                    <a:pt x="715103" y="0"/>
                  </a:lnTo>
                  <a:cubicBezTo>
                    <a:pt x="738869" y="0"/>
                    <a:pt x="758135" y="19266"/>
                    <a:pt x="758135" y="43032"/>
                  </a:cubicBezTo>
                  <a:lnTo>
                    <a:pt x="758135" y="1295247"/>
                  </a:lnTo>
                  <a:cubicBezTo>
                    <a:pt x="758135" y="1306660"/>
                    <a:pt x="753602" y="1317606"/>
                    <a:pt x="745532" y="1325676"/>
                  </a:cubicBezTo>
                  <a:cubicBezTo>
                    <a:pt x="737461" y="1333746"/>
                    <a:pt x="726516" y="1338280"/>
                    <a:pt x="715103" y="1338280"/>
                  </a:cubicBezTo>
                  <a:lnTo>
                    <a:pt x="43032" y="1338280"/>
                  </a:lnTo>
                  <a:cubicBezTo>
                    <a:pt x="31619" y="1338280"/>
                    <a:pt x="20674" y="1333746"/>
                    <a:pt x="12604" y="1325676"/>
                  </a:cubicBezTo>
                  <a:cubicBezTo>
                    <a:pt x="4534" y="1317606"/>
                    <a:pt x="0" y="1306660"/>
                    <a:pt x="0" y="1295247"/>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21" name="TextBox 21"/>
            <p:cNvSpPr txBox="1"/>
            <p:nvPr/>
          </p:nvSpPr>
          <p:spPr>
            <a:xfrm>
              <a:off x="0" y="-9525"/>
              <a:ext cx="758135" cy="1347805"/>
            </a:xfrm>
            <a:prstGeom prst="rect">
              <a:avLst/>
            </a:prstGeom>
          </p:spPr>
          <p:txBody>
            <a:bodyPr lIns="50800" tIns="50800" rIns="50800" bIns="50800" rtlCol="0" anchor="ctr"/>
            <a:lstStyle/>
            <a:p>
              <a:pPr algn="ctr">
                <a:lnSpc>
                  <a:spcPts val="3131"/>
                </a:lnSpc>
              </a:pPr>
              <a:endParaRPr/>
            </a:p>
          </p:txBody>
        </p:sp>
      </p:grpSp>
      <p:grpSp>
        <p:nvGrpSpPr>
          <p:cNvPr id="22" name="Group 22"/>
          <p:cNvGrpSpPr>
            <a:grpSpLocks noChangeAspect="1"/>
          </p:cNvGrpSpPr>
          <p:nvPr/>
        </p:nvGrpSpPr>
        <p:grpSpPr>
          <a:xfrm>
            <a:off x="9471780" y="3622133"/>
            <a:ext cx="2635116" cy="2635116"/>
            <a:chOff x="0" y="0"/>
            <a:chExt cx="6350000" cy="6350000"/>
          </a:xfrm>
        </p:grpSpPr>
        <p:sp>
          <p:nvSpPr>
            <p:cNvPr id="23" name="Freeform 23"/>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8"/>
              <a:stretch>
                <a:fillRect t="-25031" b="-25031"/>
              </a:stretch>
            </a:blipFill>
          </p:spPr>
        </p:sp>
      </p:grpSp>
      <p:grpSp>
        <p:nvGrpSpPr>
          <p:cNvPr id="24" name="Group 24"/>
          <p:cNvGrpSpPr/>
          <p:nvPr/>
        </p:nvGrpSpPr>
        <p:grpSpPr>
          <a:xfrm>
            <a:off x="12604306" y="3466398"/>
            <a:ext cx="2878546" cy="5081281"/>
            <a:chOff x="0" y="0"/>
            <a:chExt cx="758135" cy="1338280"/>
          </a:xfrm>
        </p:grpSpPr>
        <p:sp>
          <p:nvSpPr>
            <p:cNvPr id="25" name="Freeform 25"/>
            <p:cNvSpPr/>
            <p:nvPr/>
          </p:nvSpPr>
          <p:spPr>
            <a:xfrm>
              <a:off x="0" y="0"/>
              <a:ext cx="758135" cy="1338280"/>
            </a:xfrm>
            <a:custGeom>
              <a:avLst/>
              <a:gdLst/>
              <a:ahLst/>
              <a:cxnLst/>
              <a:rect l="l" t="t" r="r" b="b"/>
              <a:pathLst>
                <a:path w="758135" h="1338280">
                  <a:moveTo>
                    <a:pt x="43032" y="0"/>
                  </a:moveTo>
                  <a:lnTo>
                    <a:pt x="715103" y="0"/>
                  </a:lnTo>
                  <a:cubicBezTo>
                    <a:pt x="738869" y="0"/>
                    <a:pt x="758135" y="19266"/>
                    <a:pt x="758135" y="43032"/>
                  </a:cubicBezTo>
                  <a:lnTo>
                    <a:pt x="758135" y="1295247"/>
                  </a:lnTo>
                  <a:cubicBezTo>
                    <a:pt x="758135" y="1306660"/>
                    <a:pt x="753602" y="1317606"/>
                    <a:pt x="745532" y="1325676"/>
                  </a:cubicBezTo>
                  <a:cubicBezTo>
                    <a:pt x="737461" y="1333746"/>
                    <a:pt x="726516" y="1338280"/>
                    <a:pt x="715103" y="1338280"/>
                  </a:cubicBezTo>
                  <a:lnTo>
                    <a:pt x="43032" y="1338280"/>
                  </a:lnTo>
                  <a:cubicBezTo>
                    <a:pt x="31619" y="1338280"/>
                    <a:pt x="20674" y="1333746"/>
                    <a:pt x="12604" y="1325676"/>
                  </a:cubicBezTo>
                  <a:cubicBezTo>
                    <a:pt x="4534" y="1317606"/>
                    <a:pt x="0" y="1306660"/>
                    <a:pt x="0" y="1295247"/>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26" name="TextBox 26"/>
            <p:cNvSpPr txBox="1"/>
            <p:nvPr/>
          </p:nvSpPr>
          <p:spPr>
            <a:xfrm>
              <a:off x="0" y="-9525"/>
              <a:ext cx="758135" cy="1347805"/>
            </a:xfrm>
            <a:prstGeom prst="rect">
              <a:avLst/>
            </a:prstGeom>
          </p:spPr>
          <p:txBody>
            <a:bodyPr lIns="50800" tIns="50800" rIns="50800" bIns="50800" rtlCol="0" anchor="ctr"/>
            <a:lstStyle/>
            <a:p>
              <a:pPr algn="ctr">
                <a:lnSpc>
                  <a:spcPts val="3131"/>
                </a:lnSpc>
              </a:pPr>
              <a:endParaRPr/>
            </a:p>
          </p:txBody>
        </p:sp>
      </p:grpSp>
      <p:grpSp>
        <p:nvGrpSpPr>
          <p:cNvPr id="27" name="Group 27"/>
          <p:cNvGrpSpPr>
            <a:grpSpLocks noChangeAspect="1"/>
          </p:cNvGrpSpPr>
          <p:nvPr/>
        </p:nvGrpSpPr>
        <p:grpSpPr>
          <a:xfrm>
            <a:off x="12759901" y="3622133"/>
            <a:ext cx="2635116" cy="2635116"/>
            <a:chOff x="0" y="0"/>
            <a:chExt cx="6350000" cy="6350000"/>
          </a:xfrm>
        </p:grpSpPr>
        <p:sp>
          <p:nvSpPr>
            <p:cNvPr id="28" name="Freeform 2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9"/>
              <a:stretch>
                <a:fillRect t="-25031" b="-25031"/>
              </a:stretch>
            </a:blipFill>
          </p:spPr>
        </p:sp>
      </p:grpSp>
      <p:sp>
        <p:nvSpPr>
          <p:cNvPr id="29" name="Freeform 29"/>
          <p:cNvSpPr/>
          <p:nvPr/>
        </p:nvSpPr>
        <p:spPr>
          <a:xfrm rot="3567097">
            <a:off x="-1385063" y="-3257626"/>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sp>
        <p:nvSpPr>
          <p:cNvPr id="30" name="TextBox 30"/>
          <p:cNvSpPr txBox="1"/>
          <p:nvPr/>
        </p:nvSpPr>
        <p:spPr>
          <a:xfrm>
            <a:off x="4406629" y="2042850"/>
            <a:ext cx="9474742" cy="975873"/>
          </a:xfrm>
          <a:prstGeom prst="rect">
            <a:avLst/>
          </a:prstGeom>
        </p:spPr>
        <p:txBody>
          <a:bodyPr lIns="0" tIns="0" rIns="0" bIns="0" rtlCol="0" anchor="t">
            <a:spAutoFit/>
          </a:bodyPr>
          <a:lstStyle/>
          <a:p>
            <a:pPr marL="0" lvl="0" indent="0" algn="ctr">
              <a:lnSpc>
                <a:spcPts val="7981"/>
              </a:lnSpc>
              <a:spcBef>
                <a:spcPct val="0"/>
              </a:spcBef>
            </a:pPr>
            <a:r>
              <a:rPr lang="en-US" sz="5741">
                <a:solidFill>
                  <a:srgbClr val="048AFF"/>
                </a:solidFill>
                <a:latin typeface="Now Bold"/>
              </a:rPr>
              <a:t>MODEL TRAINING</a:t>
            </a:r>
          </a:p>
        </p:txBody>
      </p:sp>
      <p:sp>
        <p:nvSpPr>
          <p:cNvPr id="31" name="TextBox 31"/>
          <p:cNvSpPr txBox="1"/>
          <p:nvPr/>
        </p:nvSpPr>
        <p:spPr>
          <a:xfrm>
            <a:off x="2998249" y="6468407"/>
            <a:ext cx="2447821" cy="1323729"/>
          </a:xfrm>
          <a:prstGeom prst="rect">
            <a:avLst/>
          </a:prstGeom>
        </p:spPr>
        <p:txBody>
          <a:bodyPr lIns="0" tIns="0" rIns="0" bIns="0" rtlCol="0" anchor="t">
            <a:spAutoFit/>
          </a:bodyPr>
          <a:lstStyle/>
          <a:p>
            <a:pPr algn="ctr">
              <a:lnSpc>
                <a:spcPts val="2116"/>
              </a:lnSpc>
            </a:pPr>
            <a:r>
              <a:rPr lang="en-US" sz="1449">
                <a:solidFill>
                  <a:srgbClr val="FFFFFF"/>
                </a:solidFill>
                <a:latin typeface="DM Sans"/>
              </a:rPr>
              <a:t>DATA COLLECTION</a:t>
            </a:r>
          </a:p>
          <a:p>
            <a:pPr>
              <a:lnSpc>
                <a:spcPts val="2116"/>
              </a:lnSpc>
            </a:pPr>
            <a:r>
              <a:rPr lang="en-US" sz="1449">
                <a:solidFill>
                  <a:srgbClr val="FFFFFF"/>
                </a:solidFill>
                <a:latin typeface="DM Sans"/>
              </a:rPr>
              <a:t>Gathering a comprehensive dataset containing information about a large number of individuals</a:t>
            </a:r>
          </a:p>
        </p:txBody>
      </p:sp>
      <p:sp>
        <p:nvSpPr>
          <p:cNvPr id="32" name="TextBox 32"/>
          <p:cNvSpPr txBox="1"/>
          <p:nvPr/>
        </p:nvSpPr>
        <p:spPr>
          <a:xfrm>
            <a:off x="6288924" y="6468407"/>
            <a:ext cx="2447821" cy="1857129"/>
          </a:xfrm>
          <a:prstGeom prst="rect">
            <a:avLst/>
          </a:prstGeom>
        </p:spPr>
        <p:txBody>
          <a:bodyPr lIns="0" tIns="0" rIns="0" bIns="0" rtlCol="0" anchor="t">
            <a:spAutoFit/>
          </a:bodyPr>
          <a:lstStyle/>
          <a:p>
            <a:pPr algn="ctr">
              <a:lnSpc>
                <a:spcPts val="2116"/>
              </a:lnSpc>
            </a:pPr>
            <a:r>
              <a:rPr lang="en-US" sz="1449">
                <a:solidFill>
                  <a:srgbClr val="FFFFFF"/>
                </a:solidFill>
                <a:latin typeface="DM Sans"/>
              </a:rPr>
              <a:t>FEATURE COLLECTION</a:t>
            </a:r>
          </a:p>
          <a:p>
            <a:pPr>
              <a:lnSpc>
                <a:spcPts val="2116"/>
              </a:lnSpc>
            </a:pPr>
            <a:r>
              <a:rPr lang="en-US" sz="1449">
                <a:solidFill>
                  <a:srgbClr val="FFFFFF"/>
                </a:solidFill>
                <a:latin typeface="DM Sans"/>
              </a:rPr>
              <a:t>identifying the most relevant input variables (features) from the dataset that are statistically associated with the risk of heart disease</a:t>
            </a:r>
          </a:p>
        </p:txBody>
      </p:sp>
      <p:sp>
        <p:nvSpPr>
          <p:cNvPr id="33" name="TextBox 33"/>
          <p:cNvSpPr txBox="1"/>
          <p:nvPr/>
        </p:nvSpPr>
        <p:spPr>
          <a:xfrm>
            <a:off x="9577045" y="6468407"/>
            <a:ext cx="2447821" cy="1857129"/>
          </a:xfrm>
          <a:prstGeom prst="rect">
            <a:avLst/>
          </a:prstGeom>
        </p:spPr>
        <p:txBody>
          <a:bodyPr lIns="0" tIns="0" rIns="0" bIns="0" rtlCol="0" anchor="t">
            <a:spAutoFit/>
          </a:bodyPr>
          <a:lstStyle/>
          <a:p>
            <a:pPr algn="ctr">
              <a:lnSpc>
                <a:spcPts val="2116"/>
              </a:lnSpc>
            </a:pPr>
            <a:r>
              <a:rPr lang="en-US" sz="1449">
                <a:solidFill>
                  <a:srgbClr val="FFFFFF"/>
                </a:solidFill>
                <a:latin typeface="DM Sans"/>
              </a:rPr>
              <a:t>DATA PRE-PROCESSING</a:t>
            </a:r>
          </a:p>
          <a:p>
            <a:pPr>
              <a:lnSpc>
                <a:spcPts val="2116"/>
              </a:lnSpc>
            </a:pPr>
            <a:r>
              <a:rPr lang="en-US" sz="1449">
                <a:solidFill>
                  <a:srgbClr val="FFFFFF"/>
                </a:solidFill>
                <a:latin typeface="DM Sans"/>
              </a:rPr>
              <a:t>Cleaning and preparing the data by handling missing values, normalizing numerical features, and encoding categorical variables</a:t>
            </a:r>
          </a:p>
        </p:txBody>
      </p:sp>
      <p:sp>
        <p:nvSpPr>
          <p:cNvPr id="34" name="TextBox 34"/>
          <p:cNvSpPr txBox="1"/>
          <p:nvPr/>
        </p:nvSpPr>
        <p:spPr>
          <a:xfrm>
            <a:off x="12847736" y="6468407"/>
            <a:ext cx="2635116" cy="2123829"/>
          </a:xfrm>
          <a:prstGeom prst="rect">
            <a:avLst/>
          </a:prstGeom>
        </p:spPr>
        <p:txBody>
          <a:bodyPr lIns="0" tIns="0" rIns="0" bIns="0" rtlCol="0" anchor="t">
            <a:spAutoFit/>
          </a:bodyPr>
          <a:lstStyle/>
          <a:p>
            <a:pPr algn="ctr">
              <a:lnSpc>
                <a:spcPts val="2116"/>
              </a:lnSpc>
            </a:pPr>
            <a:r>
              <a:rPr lang="en-US" sz="1449">
                <a:solidFill>
                  <a:srgbClr val="FFFFFF"/>
                </a:solidFill>
                <a:latin typeface="DM Sans"/>
              </a:rPr>
              <a:t>MODELTRAINING</a:t>
            </a:r>
          </a:p>
          <a:p>
            <a:pPr>
              <a:lnSpc>
                <a:spcPts val="2116"/>
              </a:lnSpc>
            </a:pPr>
            <a:r>
              <a:rPr lang="en-US" sz="1449">
                <a:solidFill>
                  <a:srgbClr val="FFFFFF"/>
                </a:solidFill>
                <a:latin typeface="DM Sans"/>
              </a:rPr>
              <a:t>ASSESSING THE PERFORMANCE OF THE TRAINED MODEL USING VARIOUS METRICS LIKE ACCURACY, PRECISION, RECALL, F1-SCORE, AND AREA UNDER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Freeform 3"/>
          <p:cNvSpPr/>
          <p:nvPr/>
        </p:nvSpPr>
        <p:spPr>
          <a:xfrm rot="-6001244">
            <a:off x="10917706" y="7049713"/>
            <a:ext cx="14283863" cy="12962606"/>
          </a:xfrm>
          <a:custGeom>
            <a:avLst/>
            <a:gdLst/>
            <a:ahLst/>
            <a:cxnLst/>
            <a:rect l="l" t="t" r="r" b="b"/>
            <a:pathLst>
              <a:path w="14283863" h="12962606">
                <a:moveTo>
                  <a:pt x="0" y="0"/>
                </a:moveTo>
                <a:lnTo>
                  <a:pt x="14283863" y="0"/>
                </a:lnTo>
                <a:lnTo>
                  <a:pt x="14283863" y="12962606"/>
                </a:lnTo>
                <a:lnTo>
                  <a:pt x="0" y="12962606"/>
                </a:lnTo>
                <a:lnTo>
                  <a:pt x="0" y="0"/>
                </a:lnTo>
                <a:close/>
              </a:path>
            </a:pathLst>
          </a:custGeom>
          <a:blipFill>
            <a:blip r:embed="rId3"/>
            <a:stretch>
              <a:fillRect/>
            </a:stretch>
          </a:blipFill>
        </p:spPr>
      </p:sp>
      <p:sp>
        <p:nvSpPr>
          <p:cNvPr id="4" name="Freeform 4"/>
          <p:cNvSpPr/>
          <p:nvPr/>
        </p:nvSpPr>
        <p:spPr>
          <a:xfrm rot="1084654">
            <a:off x="-6628924" y="-8283079"/>
            <a:ext cx="12596877" cy="11431666"/>
          </a:xfrm>
          <a:custGeom>
            <a:avLst/>
            <a:gdLst/>
            <a:ahLst/>
            <a:cxnLst/>
            <a:rect l="l" t="t" r="r" b="b"/>
            <a:pathLst>
              <a:path w="12596877" h="11431666">
                <a:moveTo>
                  <a:pt x="0" y="0"/>
                </a:moveTo>
                <a:lnTo>
                  <a:pt x="12596877" y="0"/>
                </a:lnTo>
                <a:lnTo>
                  <a:pt x="12596877" y="11431667"/>
                </a:lnTo>
                <a:lnTo>
                  <a:pt x="0" y="11431667"/>
                </a:lnTo>
                <a:lnTo>
                  <a:pt x="0" y="0"/>
                </a:lnTo>
                <a:close/>
              </a:path>
            </a:pathLst>
          </a:custGeom>
          <a:blipFill>
            <a:blip r:embed="rId3"/>
            <a:stretch>
              <a:fillRect/>
            </a:stretch>
          </a:blipFill>
        </p:spPr>
      </p:sp>
      <p:sp>
        <p:nvSpPr>
          <p:cNvPr id="5" name="TextBox 5"/>
          <p:cNvSpPr txBox="1"/>
          <p:nvPr/>
        </p:nvSpPr>
        <p:spPr>
          <a:xfrm>
            <a:off x="5925236" y="5934925"/>
            <a:ext cx="6437528" cy="496572"/>
          </a:xfrm>
          <a:prstGeom prst="rect">
            <a:avLst/>
          </a:prstGeom>
        </p:spPr>
        <p:txBody>
          <a:bodyPr lIns="0" tIns="0" rIns="0" bIns="0" rtlCol="0" anchor="t">
            <a:spAutoFit/>
          </a:bodyPr>
          <a:lstStyle/>
          <a:p>
            <a:pPr algn="ctr">
              <a:lnSpc>
                <a:spcPts val="4007"/>
              </a:lnSpc>
            </a:pPr>
            <a:r>
              <a:rPr lang="en-US" sz="2925">
                <a:solidFill>
                  <a:srgbClr val="B100E8"/>
                </a:solidFill>
                <a:latin typeface="Now Bold"/>
              </a:rPr>
              <a:t>For watching this presentation</a:t>
            </a:r>
          </a:p>
        </p:txBody>
      </p:sp>
      <p:sp>
        <p:nvSpPr>
          <p:cNvPr id="6" name="Freeform 6"/>
          <p:cNvSpPr/>
          <p:nvPr/>
        </p:nvSpPr>
        <p:spPr>
          <a:xfrm>
            <a:off x="14545481" y="-69377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3458731" y="4605567"/>
            <a:ext cx="11370537" cy="1386508"/>
          </a:xfrm>
          <a:prstGeom prst="rect">
            <a:avLst/>
          </a:prstGeom>
        </p:spPr>
        <p:txBody>
          <a:bodyPr lIns="0" tIns="0" rIns="0" bIns="0" rtlCol="0" anchor="t">
            <a:spAutoFit/>
          </a:bodyPr>
          <a:lstStyle/>
          <a:p>
            <a:pPr algn="ctr">
              <a:lnSpc>
                <a:spcPts val="11242"/>
              </a:lnSpc>
            </a:pPr>
            <a:r>
              <a:rPr lang="en-US" sz="8087">
                <a:solidFill>
                  <a:srgbClr val="048AFF"/>
                </a:solidFill>
                <a:latin typeface="Now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517</Words>
  <Application>Microsoft Office PowerPoint</Application>
  <PresentationFormat>Custom</PresentationFormat>
  <Paragraphs>37</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Now Bold</vt:lpstr>
      <vt:lpstr>Canva Sans Bold</vt:lpstr>
      <vt:lpstr>DM Sans Italics</vt:lpstr>
      <vt:lpstr>Times New Roman</vt:lpstr>
      <vt:lpstr>DM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PREDICTOR</dc:title>
  <dc:creator>MONISH TYAGI</dc:creator>
  <cp:lastModifiedBy>MONISH TYAGI IT B</cp:lastModifiedBy>
  <cp:revision>2</cp:revision>
  <dcterms:created xsi:type="dcterms:W3CDTF">2006-08-16T00:00:00Z</dcterms:created>
  <dcterms:modified xsi:type="dcterms:W3CDTF">2023-12-06T12:38:55Z</dcterms:modified>
  <dc:identifier>DAFzo2E1pRY</dc:identifier>
</cp:coreProperties>
</file>

<file path=docProps/thumbnail.jpeg>
</file>